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3728"/>
    <a:srgbClr val="A4CD39"/>
    <a:srgbClr val="FFD36D"/>
    <a:srgbClr val="FFFFFF"/>
    <a:srgbClr val="F5F5F5"/>
    <a:srgbClr val="FF9112"/>
    <a:srgbClr val="284E36"/>
    <a:srgbClr val="018542"/>
    <a:srgbClr val="5EB245"/>
    <a:srgbClr val="507A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A9FDAE-CBF3-21A0-A573-04988B02A063}" v="149" dt="2025-07-24T14:11:20.8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74"/>
    <p:restoredTop sz="94658"/>
  </p:normalViewPr>
  <p:slideViewPr>
    <p:cSldViewPr snapToGrid="0">
      <p:cViewPr varScale="1">
        <p:scale>
          <a:sx n="120" d="100"/>
          <a:sy n="120" d="100"/>
        </p:scale>
        <p:origin x="72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3474DD-D149-8C47-AF3A-6EAFF1712E5C}" type="datetimeFigureOut">
              <a:rPr lang="en-US" smtClean="0"/>
              <a:t>7/24/25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CDDD0-35C1-7844-8E94-4C63DD915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590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F66F2EB-7FDD-F58F-205E-848DCF7D1D0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6991" y="0"/>
            <a:ext cx="12198991" cy="5732478"/>
          </a:xfrm>
          <a:prstGeom prst="rect">
            <a:avLst/>
          </a:prstGeom>
          <a:solidFill>
            <a:srgbClr val="0F3728"/>
          </a:solidFill>
          <a:ln>
            <a:solidFill>
              <a:srgbClr val="284E3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B1F44CA-1019-4A03-2AF0-A20EE228BC7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39682" y="3478798"/>
            <a:ext cx="6318802" cy="496992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 b="1" dirty="0">
                <a:latin typeface="Aptos" panose="020B0004020202020204" pitchFamily="34" charset="0"/>
              </a:rPr>
              <a:t>Title </a:t>
            </a:r>
            <a:endParaRPr lang="en-US" dirty="0">
              <a:latin typeface="Aptos" panose="020B0004020202020204" pitchFamily="34" charset="0"/>
            </a:endParaRPr>
          </a:p>
        </p:txBody>
      </p:sp>
      <p:pic>
        <p:nvPicPr>
          <p:cNvPr id="6" name="Picture 5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2E295E80-DB02-DA00-5D18-2AE5BD2C0D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0770" y="557213"/>
            <a:ext cx="5595230" cy="111950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23D397B-DAEA-015B-DCE0-3EECA86615FC}"/>
              </a:ext>
            </a:extLst>
          </p:cNvPr>
          <p:cNvSpPr/>
          <p:nvPr userDrawn="1"/>
        </p:nvSpPr>
        <p:spPr>
          <a:xfrm>
            <a:off x="-21266" y="5644923"/>
            <a:ext cx="12192000" cy="129118"/>
          </a:xfrm>
          <a:prstGeom prst="rect">
            <a:avLst/>
          </a:prstGeom>
          <a:solidFill>
            <a:srgbClr val="A4CD3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FCE885-FB52-F361-BFE1-C2146AEF8430}"/>
              </a:ext>
            </a:extLst>
          </p:cNvPr>
          <p:cNvSpPr txBox="1"/>
          <p:nvPr userDrawn="1"/>
        </p:nvSpPr>
        <p:spPr>
          <a:xfrm>
            <a:off x="9488091" y="5977259"/>
            <a:ext cx="2760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F3728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nwacc.edu</a:t>
            </a:r>
            <a:endParaRPr lang="en-US" sz="2800" b="1" dirty="0">
              <a:solidFill>
                <a:srgbClr val="0F3728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155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w/ bod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een letter on a black background&#10;&#10;AI-generated content may be incorrect.">
            <a:extLst>
              <a:ext uri="{FF2B5EF4-FFF2-40B4-BE49-F238E27FC236}">
                <a16:creationId xmlns:a16="http://schemas.microsoft.com/office/drawing/2014/main" id="{B5226A90-990B-3171-0B44-8F6788A84AF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37123" y="5964209"/>
            <a:ext cx="2400300" cy="5334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3F944F-30AD-A8F1-7400-D0D51BF40FA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200" y="1896177"/>
            <a:ext cx="10515600" cy="3862543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7B38A6B-51AE-AF7F-2EE2-1A0069BD6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>
                <a:solidFill>
                  <a:srgbClr val="0F3728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20807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een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75FBC-7C1D-A17C-3080-1FFF6CDE9E2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200" y="1896177"/>
            <a:ext cx="4760690" cy="386254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  <a:lvl2pPr>
              <a:defRPr>
                <a:solidFill>
                  <a:schemeClr val="tx1"/>
                </a:solidFill>
                <a:latin typeface="+mn-lt"/>
              </a:defRPr>
            </a:lvl2pPr>
            <a:lvl3pPr>
              <a:defRPr>
                <a:solidFill>
                  <a:schemeClr val="tx1"/>
                </a:solidFill>
                <a:latin typeface="+mn-lt"/>
              </a:defRPr>
            </a:lvl3pPr>
            <a:lvl4pPr>
              <a:defRPr>
                <a:solidFill>
                  <a:schemeClr val="tx1"/>
                </a:solidFill>
                <a:latin typeface="+mn-lt"/>
              </a:defRPr>
            </a:lvl4pPr>
            <a:lvl5pPr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5">
            <a:extLst>
              <a:ext uri="{FF2B5EF4-FFF2-40B4-BE49-F238E27FC236}">
                <a16:creationId xmlns:a16="http://schemas.microsoft.com/office/drawing/2014/main" id="{CF5CB81F-2BF1-FB34-48B3-CE27C5F76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F3728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E0E2E9B3-EB42-27AD-15E7-7018599BFD6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741988" y="1895475"/>
            <a:ext cx="5611812" cy="38354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" name="Picture 1" descr="A green letter on a black background&#10;&#10;AI-generated content may be incorrect.">
            <a:extLst>
              <a:ext uri="{FF2B5EF4-FFF2-40B4-BE49-F238E27FC236}">
                <a16:creationId xmlns:a16="http://schemas.microsoft.com/office/drawing/2014/main" id="{ECB38C6E-5116-762C-B8C4-6F5D6049D3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37123" y="5964209"/>
            <a:ext cx="24003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125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/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green letter on a black background&#10;&#10;AI-generated content may be incorrect.">
            <a:extLst>
              <a:ext uri="{FF2B5EF4-FFF2-40B4-BE49-F238E27FC236}">
                <a16:creationId xmlns:a16="http://schemas.microsoft.com/office/drawing/2014/main" id="{51DD7DFF-CB80-DCB5-CF4F-D9E046470D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37123" y="5964209"/>
            <a:ext cx="2400300" cy="5334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75FBC-7C1D-A17C-3080-1FFF6CDE9E2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336792" y="1896177"/>
            <a:ext cx="4760690" cy="3862543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5">
            <a:extLst>
              <a:ext uri="{FF2B5EF4-FFF2-40B4-BE49-F238E27FC236}">
                <a16:creationId xmlns:a16="http://schemas.microsoft.com/office/drawing/2014/main" id="{CF5CB81F-2BF1-FB34-48B3-CE27C5F76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6792" y="360391"/>
            <a:ext cx="4760690" cy="1325563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E0E2E9B3-EB42-27AD-15E7-7018599BFD6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5706300" cy="682774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373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/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green letter on a black background&#10;&#10;AI-generated content may be incorrect.">
            <a:extLst>
              <a:ext uri="{FF2B5EF4-FFF2-40B4-BE49-F238E27FC236}">
                <a16:creationId xmlns:a16="http://schemas.microsoft.com/office/drawing/2014/main" id="{51DD7DFF-CB80-DCB5-CF4F-D9E046470D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37123" y="5964209"/>
            <a:ext cx="24003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183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4782BFF-FD2D-F835-B750-16761F8893E1}"/>
              </a:ext>
            </a:extLst>
          </p:cNvPr>
          <p:cNvSpPr/>
          <p:nvPr userDrawn="1"/>
        </p:nvSpPr>
        <p:spPr>
          <a:xfrm>
            <a:off x="-6991" y="0"/>
            <a:ext cx="12198991" cy="6858000"/>
          </a:xfrm>
          <a:prstGeom prst="rect">
            <a:avLst/>
          </a:prstGeom>
          <a:solidFill>
            <a:srgbClr val="0F3728"/>
          </a:solidFill>
          <a:ln>
            <a:solidFill>
              <a:srgbClr val="284E3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/>
          </a:p>
        </p:txBody>
      </p:sp>
      <p:pic>
        <p:nvPicPr>
          <p:cNvPr id="5" name="Picture 4" descr="A white letter on a black background&#10;&#10;AI-generated content may be incorrect.">
            <a:extLst>
              <a:ext uri="{FF2B5EF4-FFF2-40B4-BE49-F238E27FC236}">
                <a16:creationId xmlns:a16="http://schemas.microsoft.com/office/drawing/2014/main" id="{EBB098A9-8CF8-5AE4-A898-95BC8D87F6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78340" y="6023144"/>
            <a:ext cx="2400298" cy="5334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75FBC-7C1D-A17C-3080-1FFF6CDE9E2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200" y="1896177"/>
            <a:ext cx="4760690" cy="386254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  <a:latin typeface="+mn-lt"/>
              </a:defRPr>
            </a:lvl2pPr>
            <a:lvl3pPr>
              <a:defRPr>
                <a:solidFill>
                  <a:schemeClr val="bg1"/>
                </a:solidFill>
                <a:latin typeface="+mn-lt"/>
              </a:defRPr>
            </a:lvl3pPr>
            <a:lvl4pPr>
              <a:defRPr>
                <a:solidFill>
                  <a:schemeClr val="bg1"/>
                </a:solidFill>
                <a:latin typeface="+mn-lt"/>
              </a:defRPr>
            </a:lvl4pPr>
            <a:lvl5pPr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5">
            <a:extLst>
              <a:ext uri="{FF2B5EF4-FFF2-40B4-BE49-F238E27FC236}">
                <a16:creationId xmlns:a16="http://schemas.microsoft.com/office/drawing/2014/main" id="{CF5CB81F-2BF1-FB34-48B3-CE27C5F76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E0E2E9B3-EB42-27AD-15E7-7018599BFD6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741988" y="1895475"/>
            <a:ext cx="5611812" cy="38354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588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792D61E-59F5-0AB7-BE4A-78A57E8EA2D5}"/>
              </a:ext>
            </a:extLst>
          </p:cNvPr>
          <p:cNvSpPr/>
          <p:nvPr userDrawn="1"/>
        </p:nvSpPr>
        <p:spPr>
          <a:xfrm>
            <a:off x="-6991" y="0"/>
            <a:ext cx="12198991" cy="6858000"/>
          </a:xfrm>
          <a:prstGeom prst="rect">
            <a:avLst/>
          </a:prstGeom>
          <a:solidFill>
            <a:srgbClr val="0F3728"/>
          </a:solidFill>
          <a:ln>
            <a:solidFill>
              <a:srgbClr val="284E3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7F34ED-043A-A8EE-4A2C-F4D6B2BA0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0" y="365125"/>
            <a:ext cx="5135880" cy="1325563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 descr="A white letter on a black background&#10;&#10;AI-generated content may be incorrect.">
            <a:extLst>
              <a:ext uri="{FF2B5EF4-FFF2-40B4-BE49-F238E27FC236}">
                <a16:creationId xmlns:a16="http://schemas.microsoft.com/office/drawing/2014/main" id="{F792952C-49C5-CF5F-A2D2-EB8A3FB8B7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78340" y="6023144"/>
            <a:ext cx="2400298" cy="53340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BDED8BD-197E-45E9-AD74-49E1FC0E3B6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217920" y="1925644"/>
            <a:ext cx="5135880" cy="386254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  <a:latin typeface="+mn-lt"/>
              </a:defRPr>
            </a:lvl2pPr>
            <a:lvl3pPr>
              <a:defRPr>
                <a:solidFill>
                  <a:schemeClr val="bg1"/>
                </a:solidFill>
                <a:latin typeface="+mn-lt"/>
              </a:defRPr>
            </a:lvl3pPr>
            <a:lvl4pPr>
              <a:defRPr>
                <a:solidFill>
                  <a:schemeClr val="bg1"/>
                </a:solidFill>
                <a:latin typeface="+mn-lt"/>
              </a:defRPr>
            </a:lvl4pPr>
            <a:lvl5pPr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B2BB829C-133B-C67D-F2DD-F8214ABF9F7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6991" y="0"/>
            <a:ext cx="5702973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102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5395FE-FF97-684B-BE78-42010C9F8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699060-AE26-0847-85B1-42BC5912E3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313685-6DB1-DC44-B13E-4774DDD6EB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1" i="0">
                <a:solidFill>
                  <a:schemeClr val="tx1"/>
                </a:solidFill>
                <a:latin typeface="+mn-lt"/>
              </a:defRPr>
            </a:lvl1pPr>
          </a:lstStyle>
          <a:p>
            <a:fld id="{3B0BDCE0-1138-E44A-9117-7AC3A0173C94}" type="datetime1">
              <a:rPr lang="en-US" smtClean="0"/>
              <a:pPr/>
              <a:t>7/24/25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887EF9-B768-5F40-A5CC-74731242DC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="1" i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38A2EC-7C1C-FE46-AD87-02FF8B662E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1" i="0">
                <a:solidFill>
                  <a:schemeClr val="tx1"/>
                </a:solidFill>
                <a:latin typeface="+mn-lt"/>
              </a:defRPr>
            </a:lvl1pPr>
          </a:lstStyle>
          <a:p>
            <a:fld id="{A653C815-3631-9241-BF60-9695BA412ED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760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5" r:id="rId3"/>
    <p:sldLayoutId id="2147483663" r:id="rId4"/>
    <p:sldLayoutId id="2147483664" r:id="rId5"/>
    <p:sldLayoutId id="2147483662" r:id="rId6"/>
    <p:sldLayoutId id="2147483661" r:id="rId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0650E-8CF1-ABE9-5097-2AF0956340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094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WACC Colors">
      <a:dk1>
        <a:srgbClr val="363434"/>
      </a:dk1>
      <a:lt1>
        <a:srgbClr val="FFFFFF"/>
      </a:lt1>
      <a:dk2>
        <a:srgbClr val="00402E"/>
      </a:dk2>
      <a:lt2>
        <a:srgbClr val="E7E6E6"/>
      </a:lt2>
      <a:accent1>
        <a:srgbClr val="A3CD38"/>
      </a:accent1>
      <a:accent2>
        <a:srgbClr val="FED16D"/>
      </a:accent2>
      <a:accent3>
        <a:srgbClr val="1FC0DA"/>
      </a:accent3>
      <a:accent4>
        <a:srgbClr val="00609C"/>
      </a:accent4>
      <a:accent5>
        <a:srgbClr val="FF9015"/>
      </a:accent5>
      <a:accent6>
        <a:srgbClr val="A3CD38"/>
      </a:accent6>
      <a:hlink>
        <a:srgbClr val="00609C"/>
      </a:hlink>
      <a:folHlink>
        <a:srgbClr val="1FC0DA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WACC Template Powerpoint" id="{0DA75566-2840-F649-A56D-AF92917A8A2A}" vid="{DF33D2B3-2CCC-2848-82AD-5052427678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CD2091AA89E24698FE91FB6DDF4403" ma:contentTypeVersion="26" ma:contentTypeDescription="Create a new document." ma:contentTypeScope="" ma:versionID="7e975b6bb95228d2289fd79122c765de">
  <xsd:schema xmlns:xsd="http://www.w3.org/2001/XMLSchema" xmlns:xs="http://www.w3.org/2001/XMLSchema" xmlns:p="http://schemas.microsoft.com/office/2006/metadata/properties" xmlns:ns2="2741335b-edc9-49ec-add5-23aead287344" xmlns:ns3="088e0d06-cbb5-4198-ad79-eab721cf8088" targetNamespace="http://schemas.microsoft.com/office/2006/metadata/properties" ma:root="true" ma:fieldsID="b52631215e943063e1cd8906c46c4d60" ns2:_="" ns3:_="">
    <xsd:import namespace="2741335b-edc9-49ec-add5-23aead287344"/>
    <xsd:import namespace="088e0d06-cbb5-4198-ad79-eab721cf80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WashingtonCounty" minOccurs="0"/>
                <xsd:element ref="ns2:b10e191b-c161-4466-bd33-c6ed50edcc9bCountryOrRegion" minOccurs="0"/>
                <xsd:element ref="ns2:b10e191b-c161-4466-bd33-c6ed50edcc9bState" minOccurs="0"/>
                <xsd:element ref="ns2:b10e191b-c161-4466-bd33-c6ed50edcc9bCity" minOccurs="0"/>
                <xsd:element ref="ns2:b10e191b-c161-4466-bd33-c6ed50edcc9bPostalCode" minOccurs="0"/>
                <xsd:element ref="ns2:b10e191b-c161-4466-bd33-c6ed50edcc9bStreet" minOccurs="0"/>
                <xsd:element ref="ns2:b10e191b-c161-4466-bd33-c6ed50edcc9bGeoLoc" minOccurs="0"/>
                <xsd:element ref="ns2:b10e191b-c161-4466-bd33-c6ed50edcc9bDispName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41335b-edc9-49ec-add5-23aead2873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WashingtonCounty" ma:index="21" nillable="true" ma:displayName="Washington County" ma:format="Dropdown" ma:internalName="WashingtonCounty">
      <xsd:simpleType>
        <xsd:restriction base="dms:Unknown"/>
      </xsd:simpleType>
    </xsd:element>
    <xsd:element name="b10e191b-c161-4466-bd33-c6ed50edcc9bCountryOrRegion" ma:index="22" nillable="true" ma:displayName="Washington County: Country/Region" ma:internalName="CountryOrRegion" ma:readOnly="true">
      <xsd:simpleType>
        <xsd:restriction base="dms:Text"/>
      </xsd:simpleType>
    </xsd:element>
    <xsd:element name="b10e191b-c161-4466-bd33-c6ed50edcc9bState" ma:index="23" nillable="true" ma:displayName="Washington County: State" ma:internalName="State" ma:readOnly="true">
      <xsd:simpleType>
        <xsd:restriction base="dms:Text"/>
      </xsd:simpleType>
    </xsd:element>
    <xsd:element name="b10e191b-c161-4466-bd33-c6ed50edcc9bCity" ma:index="24" nillable="true" ma:displayName="Washington County: City" ma:internalName="City" ma:readOnly="true">
      <xsd:simpleType>
        <xsd:restriction base="dms:Text"/>
      </xsd:simpleType>
    </xsd:element>
    <xsd:element name="b10e191b-c161-4466-bd33-c6ed50edcc9bPostalCode" ma:index="25" nillable="true" ma:displayName="Washington County: Postal Code" ma:internalName="PostalCode" ma:readOnly="true">
      <xsd:simpleType>
        <xsd:restriction base="dms:Text"/>
      </xsd:simpleType>
    </xsd:element>
    <xsd:element name="b10e191b-c161-4466-bd33-c6ed50edcc9bStreet" ma:index="26" nillable="true" ma:displayName="Washington County: Street" ma:internalName="Street" ma:readOnly="true">
      <xsd:simpleType>
        <xsd:restriction base="dms:Text"/>
      </xsd:simpleType>
    </xsd:element>
    <xsd:element name="b10e191b-c161-4466-bd33-c6ed50edcc9bGeoLoc" ma:index="27" nillable="true" ma:displayName="Washington County: Coordinates" ma:internalName="GeoLoc" ma:readOnly="true">
      <xsd:simpleType>
        <xsd:restriction base="dms:Unknown"/>
      </xsd:simpleType>
    </xsd:element>
    <xsd:element name="b10e191b-c161-4466-bd33-c6ed50edcc9bDispName" ma:index="28" nillable="true" ma:displayName="Washington County: Name" ma:internalName="DispName" ma:readOnly="true">
      <xsd:simpleType>
        <xsd:restriction base="dms:Text"/>
      </xsd:simpleType>
    </xsd:element>
    <xsd:element name="lcf76f155ced4ddcb4097134ff3c332f" ma:index="30" nillable="true" ma:taxonomy="true" ma:internalName="lcf76f155ced4ddcb4097134ff3c332f" ma:taxonomyFieldName="MediaServiceImageTags" ma:displayName="Image Tags" ma:readOnly="false" ma:fieldId="{5cf76f15-5ced-4ddc-b409-7134ff3c332f}" ma:taxonomyMulti="true" ma:sspId="9f608e0b-5335-41c3-b1c0-4ec38795d2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8e0d06-cbb5-4198-ad79-eab721cf8088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31" nillable="true" ma:displayName="Taxonomy Catch All Column" ma:hidden="true" ma:list="{456ae8e5-3cc8-4c48-965d-3dd133a156f6}" ma:internalName="TaxCatchAll" ma:showField="CatchAllData" ma:web="088e0d06-cbb5-4198-ad79-eab721cf808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88e0d06-cbb5-4198-ad79-eab721cf8088" xsi:nil="true"/>
    <lcf76f155ced4ddcb4097134ff3c332f xmlns="2741335b-edc9-49ec-add5-23aead287344">
      <Terms xmlns="http://schemas.microsoft.com/office/infopath/2007/PartnerControls"/>
    </lcf76f155ced4ddcb4097134ff3c332f>
    <WashingtonCounty xmlns="2741335b-edc9-49ec-add5-23aead287344" xsi:nil="true"/>
  </documentManagement>
</p:properties>
</file>

<file path=customXml/itemProps1.xml><?xml version="1.0" encoding="utf-8"?>
<ds:datastoreItem xmlns:ds="http://schemas.openxmlformats.org/officeDocument/2006/customXml" ds:itemID="{F90F80B7-D0F7-4D75-BB04-44C3AEB88975}"/>
</file>

<file path=customXml/itemProps2.xml><?xml version="1.0" encoding="utf-8"?>
<ds:datastoreItem xmlns:ds="http://schemas.openxmlformats.org/officeDocument/2006/customXml" ds:itemID="{F240FB28-B3FD-466D-B356-9D2CB1C76C9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96DD6C-221C-4EC6-94BF-787A91857E94}">
  <ds:schemaRefs>
    <ds:schemaRef ds:uri="http://schemas.openxmlformats.org/package/2006/metadata/core-properties"/>
    <ds:schemaRef ds:uri="http://purl.org/dc/terms/"/>
    <ds:schemaRef ds:uri="http://purl.org/dc/dcmitype/"/>
    <ds:schemaRef ds:uri="490e84e2-6147-49e9-bba7-b16ae32f7eaf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428a2370-8681-41f8-b37e-26cebd8520d0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Roboto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Garcia Campos, Hisleny</dc:creator>
  <cp:lastModifiedBy>Garcia Campos, Hisleny</cp:lastModifiedBy>
  <cp:revision>49</cp:revision>
  <dcterms:created xsi:type="dcterms:W3CDTF">2022-07-06T19:56:18Z</dcterms:created>
  <dcterms:modified xsi:type="dcterms:W3CDTF">2025-07-24T14:56:37Z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0x01010045CD2091AA89E24698FE91FB6DDF4403</vt:lpwstr>
  </property>
  <property fmtid="{D5CDD505-2E9C-101B-9397-08002B2CF9AE}" pid="3" name="MediaServiceImageTags">
    <vt:lpwstr/>
  </property>
</Properties>
</file>